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71" r:id="rId3"/>
    <p:sldId id="256" r:id="rId4"/>
    <p:sldId id="274" r:id="rId5"/>
    <p:sldId id="257" r:id="rId6"/>
    <p:sldId id="275" r:id="rId7"/>
    <p:sldId id="259" r:id="rId8"/>
    <p:sldId id="260" r:id="rId9"/>
    <p:sldId id="279" r:id="rId10"/>
    <p:sldId id="261" r:id="rId11"/>
    <p:sldId id="278" r:id="rId12"/>
    <p:sldId id="262" r:id="rId13"/>
    <p:sldId id="263" r:id="rId14"/>
    <p:sldId id="258" r:id="rId15"/>
    <p:sldId id="264" r:id="rId16"/>
    <p:sldId id="266" r:id="rId17"/>
    <p:sldId id="273" r:id="rId18"/>
    <p:sldId id="267" r:id="rId19"/>
    <p:sldId id="280" r:id="rId20"/>
    <p:sldId id="281" r:id="rId21"/>
    <p:sldId id="283" r:id="rId22"/>
    <p:sldId id="282" r:id="rId23"/>
    <p:sldId id="277" r:id="rId24"/>
    <p:sldId id="265" r:id="rId25"/>
    <p:sldId id="268" r:id="rId26"/>
    <p:sldId id="269" r:id="rId27"/>
    <p:sldId id="270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>
      <p:cViewPr varScale="1">
        <p:scale>
          <a:sx n="88" d="100"/>
          <a:sy n="88" d="100"/>
        </p:scale>
        <p:origin x="1330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23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J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E19C649-3ADA-4175-A5DB-FE912EE52671}" type="datetimeFigureOut">
              <a:rPr lang="ar-JO" smtClean="0"/>
              <a:t>26/03/1445</a:t>
            </a:fld>
            <a:endParaRPr lang="ar-J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J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J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BA973CBE-FA0D-44B8-9DD9-49A441840EEF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89843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A6BE-E5A1-46E8-91D3-B470117CAFEC}" type="datetime12">
              <a:rPr lang="en-US" smtClean="0"/>
              <a:t>5:13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5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3473-D93C-4D10-9772-06108188C2FF}" type="datetime12">
              <a:rPr lang="en-US" smtClean="0"/>
              <a:t>5:13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4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A0747-968E-4370-8C39-A179EC8A8419}" type="datetime12">
              <a:rPr lang="en-US" smtClean="0"/>
              <a:t>5:13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74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84656-AD95-432C-A35F-F7342B2BBE6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491D-314B-42B9-8C24-0F98FA2C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55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84656-AD95-432C-A35F-F7342B2BBE6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491D-314B-42B9-8C24-0F98FA2C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63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84656-AD95-432C-A35F-F7342B2BBE6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491D-314B-42B9-8C24-0F98FA2C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86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84656-AD95-432C-A35F-F7342B2BBE6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491D-314B-42B9-8C24-0F98FA2C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77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84656-AD95-432C-A35F-F7342B2BBE6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491D-314B-42B9-8C24-0F98FA2C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56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84656-AD95-432C-A35F-F7342B2BBE6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491D-314B-42B9-8C24-0F98FA2C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57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84656-AD95-432C-A35F-F7342B2BBE6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491D-314B-42B9-8C24-0F98FA2C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4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84656-AD95-432C-A35F-F7342B2BBE6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491D-314B-42B9-8C24-0F98FA2C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307D-9F20-42ED-B3C0-D25BB5E29167}" type="datetime12">
              <a:rPr lang="en-US" smtClean="0"/>
              <a:t>5:13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936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84656-AD95-432C-A35F-F7342B2BBE6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491D-314B-42B9-8C24-0F98FA2C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65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84656-AD95-432C-A35F-F7342B2BBE6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491D-314B-42B9-8C24-0F98FA2C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31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84656-AD95-432C-A35F-F7342B2BBE6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491D-314B-42B9-8C24-0F98FA2C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7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94FFA-5C3B-40E9-8CC0-3B8D6D2E13CD}" type="datetime12">
              <a:rPr lang="en-US" smtClean="0"/>
              <a:t>5:13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8C2A3-E064-466A-8308-7FB49D3CA3E2}" type="datetime12">
              <a:rPr lang="en-US" smtClean="0"/>
              <a:t>5:13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6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1E170-03ED-421C-8185-5AED7B64B158}" type="datetime12">
              <a:rPr lang="en-US" smtClean="0"/>
              <a:t>5:13 PM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1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B5CD0-C81B-4B55-B980-6C30ADAC63DB}" type="datetime12">
              <a:rPr lang="en-US" smtClean="0"/>
              <a:t>5:13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77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3FF4-0535-4F7C-B8A9-D5E78F9EB1C4}" type="datetime12">
              <a:rPr lang="en-US" smtClean="0"/>
              <a:t>5:13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2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F8C0-33EF-40BB-BFB3-8FB25FB51B26}" type="datetime12">
              <a:rPr lang="en-US" smtClean="0"/>
              <a:t>5:13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9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EFE5F-F271-47EC-BAF6-35B2C481A650}" type="datetime12">
              <a:rPr lang="en-US" smtClean="0"/>
              <a:t>5:13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0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2C24C-8E7E-49EB-A20F-5108811D52D6}" type="datetime12">
              <a:rPr lang="en-US" smtClean="0"/>
              <a:t>5:13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18A51-2BA5-47A6-907B-68BE5F9A7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5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84656-AD95-432C-A35F-F7342B2BBE6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7491D-314B-42B9-8C24-0F98FA2C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16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609600"/>
            <a:ext cx="8534400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/>
              <a:t>Gene Structure and Function</a:t>
            </a:r>
          </a:p>
          <a:p>
            <a:endParaRPr lang="en-US" dirty="0"/>
          </a:p>
          <a:p>
            <a:r>
              <a:rPr lang="en-US" sz="2400" dirty="0" smtClean="0"/>
              <a:t>Current estimates of the human genome ~20,000 protein-coding genes … seems insufficient.</a:t>
            </a:r>
          </a:p>
          <a:p>
            <a:endParaRPr lang="en-US" sz="2400" dirty="0"/>
          </a:p>
          <a:p>
            <a:r>
              <a:rPr lang="en-US" sz="2400" dirty="0" smtClean="0"/>
              <a:t>Two features of gene structure and function that suffices for executing the large array of functions needed by cells:</a:t>
            </a:r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Many genes are capable of generating multiple different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Individual proteins do not function by themselves. They form elaborate networks, thus, different combinations results in greater diversity of cellular functions.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C5DE-2A15-4606-B916-6346D4BC88DA}" type="datetime12">
              <a:rPr lang="en-US" smtClean="0"/>
              <a:t>5:13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8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3FF4-0535-4F7C-B8A9-D5E78F9EB1C4}" type="datetime12">
              <a:rPr lang="en-US" smtClean="0"/>
              <a:t>5:13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1" t="16283" r="17186" b="687"/>
          <a:stretch/>
        </p:blipFill>
        <p:spPr bwMode="auto">
          <a:xfrm>
            <a:off x="36095" y="224589"/>
            <a:ext cx="9057503" cy="607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4648200" y="1409700"/>
            <a:ext cx="1295400" cy="1905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48200" y="1600199"/>
            <a:ext cx="1295400" cy="17120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295400" y="3049738"/>
            <a:ext cx="1295400" cy="21177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400800" y="1409700"/>
            <a:ext cx="1295400" cy="19049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14750" y="6356350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Code is degenerate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26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25" t="31250" r="10625" b="33594"/>
          <a:stretch/>
        </p:blipFill>
        <p:spPr>
          <a:xfrm>
            <a:off x="0" y="1219202"/>
            <a:ext cx="9148572" cy="298320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0F02-8397-4E60-9D9D-7F10E22DB7D7}" type="datetime12">
              <a:rPr lang="en-US" smtClean="0"/>
              <a:t>5:13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11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791200" y="1219202"/>
            <a:ext cx="228600" cy="228598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791200" y="2181872"/>
            <a:ext cx="228600" cy="228598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0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750" t="12500" r="17500" b="4688"/>
          <a:stretch/>
        </p:blipFill>
        <p:spPr>
          <a:xfrm>
            <a:off x="1143000" y="0"/>
            <a:ext cx="6606540" cy="686557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A52B-2B75-472F-9353-09F11663F6E2}" type="datetime12">
              <a:rPr lang="en-US" smtClean="0"/>
              <a:t>5:13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9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8A72-1F7E-4B9F-ACD2-B3591C52797B}" type="datetime12">
              <a:rPr lang="en-US" smtClean="0"/>
              <a:t>5:13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457200"/>
            <a:ext cx="8534400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dirty="0" smtClean="0"/>
              <a:t>Not all genes in the genome can be actively expressed in every cell at all times</a:t>
            </a:r>
          </a:p>
          <a:p>
            <a:endParaRPr lang="en-US" sz="3000" dirty="0"/>
          </a:p>
          <a:p>
            <a:r>
              <a:rPr lang="en-US" sz="3000" dirty="0" smtClean="0"/>
              <a:t>Specific characteristics of chromatin are associated with active or repressed genes</a:t>
            </a:r>
          </a:p>
          <a:p>
            <a:endParaRPr lang="en-US" sz="3000" dirty="0"/>
          </a:p>
          <a:p>
            <a:r>
              <a:rPr lang="en-US" sz="3000" dirty="0" smtClean="0">
                <a:solidFill>
                  <a:srgbClr val="0070C0"/>
                </a:solidFill>
              </a:rPr>
              <a:t>Epigenetics</a:t>
            </a:r>
            <a:r>
              <a:rPr lang="en-US" sz="3000" dirty="0" smtClean="0"/>
              <a:t> focus on reversible changes of chromatin landscape as determinants of gene function rather than on changes to the genome sequence itself</a:t>
            </a:r>
            <a:endParaRPr lang="ar-JO" sz="3000" dirty="0"/>
          </a:p>
        </p:txBody>
      </p:sp>
    </p:spTree>
    <p:extLst>
      <p:ext uri="{BB962C8B-B14F-4D97-AF65-F5344CB8AC3E}">
        <p14:creationId xmlns:p14="http://schemas.microsoft.com/office/powerpoint/2010/main" val="274160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00" t="12500" r="14375" b="5469"/>
          <a:stretch/>
        </p:blipFill>
        <p:spPr>
          <a:xfrm>
            <a:off x="0" y="2"/>
            <a:ext cx="7667244" cy="688083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D04D-28C4-4DFA-8B76-FCAF88ADD4E7}" type="datetime12">
              <a:rPr lang="en-US" smtClean="0"/>
              <a:t>5:13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0600" y="76200"/>
            <a:ext cx="426720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dirty="0" smtClean="0"/>
              <a:t>Epigenetic changes can be transient or long lasting</a:t>
            </a:r>
            <a:endParaRPr lang="ar-JO" sz="3000" dirty="0"/>
          </a:p>
        </p:txBody>
      </p:sp>
    </p:spTree>
    <p:extLst>
      <p:ext uri="{BB962C8B-B14F-4D97-AF65-F5344CB8AC3E}">
        <p14:creationId xmlns:p14="http://schemas.microsoft.com/office/powerpoint/2010/main" val="217753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500" t="33594" r="13125" b="27344"/>
          <a:stretch/>
        </p:blipFill>
        <p:spPr>
          <a:xfrm>
            <a:off x="2133600" y="1412342"/>
            <a:ext cx="5410200" cy="3810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F7FDD-46C2-4209-9798-B2DC2A87272A}" type="datetime12">
              <a:rPr lang="en-US" smtClean="0"/>
              <a:t>5:13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152400"/>
            <a:ext cx="8534400" cy="12464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 dirty="0" smtClean="0"/>
              <a:t>Extensive demethylation occurs during germ cell development and early stages of embryonic development to re-set chromatin environment </a:t>
            </a:r>
            <a:endParaRPr lang="ar-JO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483176"/>
            <a:ext cx="8534400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 dirty="0" smtClean="0"/>
              <a:t>Reprogramming steps involve conversion of 5-mC to 5-hmC as an intermediate in the demethylation of DNA</a:t>
            </a:r>
            <a:endParaRPr lang="ar-JO" sz="2500" dirty="0"/>
          </a:p>
        </p:txBody>
      </p:sp>
    </p:spTree>
    <p:extLst>
      <p:ext uri="{BB962C8B-B14F-4D97-AF65-F5344CB8AC3E}">
        <p14:creationId xmlns:p14="http://schemas.microsoft.com/office/powerpoint/2010/main" val="59806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053F3-46E1-42B0-A0C8-A88C5771BE3A}" type="datetime12">
              <a:rPr lang="en-US" smtClean="0"/>
              <a:t>5:13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0" y="262374"/>
            <a:ext cx="8610600" cy="6093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b="1" dirty="0" smtClean="0"/>
              <a:t>Histone modifications </a:t>
            </a:r>
            <a:r>
              <a:rPr lang="en-US" sz="3000" dirty="0" smtClean="0"/>
              <a:t>include methylation, acetylation, and phosphorylation at the N-terminal tails of histones that extend out of the core nucleosome.</a:t>
            </a:r>
          </a:p>
          <a:p>
            <a:endParaRPr lang="en-US" sz="3000" dirty="0"/>
          </a:p>
          <a:p>
            <a:r>
              <a:rPr lang="en-US" sz="3000" b="1" dirty="0" smtClean="0"/>
              <a:t>Histone variants </a:t>
            </a:r>
            <a:r>
              <a:rPr lang="en-US" sz="3000" dirty="0" smtClean="0"/>
              <a:t>are products of different genes and their amino acid sequences are distinct from those of canonical histones. CENP-A is a variant histone related to histone </a:t>
            </a:r>
            <a:r>
              <a:rPr lang="en-US" sz="3000" dirty="0" smtClean="0"/>
              <a:t>H3, found in </a:t>
            </a:r>
            <a:r>
              <a:rPr lang="en-US" sz="3000" dirty="0" err="1" smtClean="0"/>
              <a:t>cetromeres</a:t>
            </a:r>
            <a:endParaRPr lang="en-US" sz="3000" dirty="0" smtClean="0"/>
          </a:p>
          <a:p>
            <a:endParaRPr lang="en-US" sz="3000" dirty="0"/>
          </a:p>
          <a:p>
            <a:r>
              <a:rPr lang="en-US" sz="3000" b="1" dirty="0" smtClean="0"/>
              <a:t>Chromatin </a:t>
            </a:r>
            <a:r>
              <a:rPr lang="en-US" sz="3000" b="1" dirty="0" smtClean="0"/>
              <a:t>architecture</a:t>
            </a:r>
            <a:r>
              <a:rPr lang="en-US" sz="3000" dirty="0" smtClean="0"/>
              <a:t>, the genome adopts a highly ordered and dynamic arrangement within the space of nucleus</a:t>
            </a:r>
            <a:endParaRPr lang="ar-JO" sz="3000" dirty="0"/>
          </a:p>
        </p:txBody>
      </p:sp>
    </p:spTree>
    <p:extLst>
      <p:ext uri="{BB962C8B-B14F-4D97-AF65-F5344CB8AC3E}">
        <p14:creationId xmlns:p14="http://schemas.microsoft.com/office/powerpoint/2010/main" val="1309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000" t="12500" r="24375" b="3906"/>
          <a:stretch/>
        </p:blipFill>
        <p:spPr>
          <a:xfrm>
            <a:off x="1371600" y="9124"/>
            <a:ext cx="5696712" cy="684887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9036-78A4-481C-AF52-B180DFDB4CBC}" type="datetime12">
              <a:rPr lang="en-US" smtClean="0"/>
              <a:t>5:13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3FF4-0535-4F7C-B8A9-D5E78F9EB1C4}" type="datetime12">
              <a:rPr lang="en-US" smtClean="0"/>
              <a:t>8:28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0" y="381000"/>
            <a:ext cx="8610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dirty="0" smtClean="0"/>
              <a:t>Topologically associating domains (</a:t>
            </a:r>
            <a:r>
              <a:rPr lang="en-US" sz="4000" dirty="0" smtClean="0">
                <a:solidFill>
                  <a:srgbClr val="0070C0"/>
                </a:solidFill>
              </a:rPr>
              <a:t>TADs</a:t>
            </a:r>
            <a:r>
              <a:rPr lang="en-US" sz="4000" dirty="0" smtClean="0"/>
              <a:t>)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000" dirty="0" smtClean="0"/>
              <a:t>Chromosomes are organized in the 3D space of the nucleus to fulfill gene regulation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000" dirty="0" smtClean="0"/>
              <a:t>Chromosomes are spatially segregating in A- and B-type genomic compartments that represent active (</a:t>
            </a:r>
            <a:r>
              <a:rPr lang="en-US" sz="3000" dirty="0" err="1" smtClean="0">
                <a:solidFill>
                  <a:srgbClr val="0070C0"/>
                </a:solidFill>
              </a:rPr>
              <a:t>euchromatin</a:t>
            </a:r>
            <a:r>
              <a:rPr lang="en-US" sz="3000" dirty="0" smtClean="0"/>
              <a:t>=open chromatin) and inactive (</a:t>
            </a:r>
            <a:r>
              <a:rPr lang="en-US" sz="3000" dirty="0" smtClean="0">
                <a:solidFill>
                  <a:srgbClr val="0070C0"/>
                </a:solidFill>
              </a:rPr>
              <a:t>heterochromatin</a:t>
            </a:r>
            <a:r>
              <a:rPr lang="en-US" sz="3000" dirty="0" smtClean="0"/>
              <a:t>=repressive chromatin) domains, respectively</a:t>
            </a:r>
          </a:p>
        </p:txBody>
      </p:sp>
    </p:spTree>
    <p:extLst>
      <p:ext uri="{BB962C8B-B14F-4D97-AF65-F5344CB8AC3E}">
        <p14:creationId xmlns:p14="http://schemas.microsoft.com/office/powerpoint/2010/main" val="392137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3FF4-0535-4F7C-B8A9-D5E78F9EB1C4}" type="datetime12">
              <a:rPr lang="en-US" smtClean="0"/>
              <a:t>8:45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0" y="381000"/>
            <a:ext cx="8610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dirty="0" smtClean="0"/>
              <a:t>Genomic compartmentalization can comprise multiple </a:t>
            </a:r>
            <a:r>
              <a:rPr lang="en-US" sz="4000" dirty="0" err="1" smtClean="0">
                <a:solidFill>
                  <a:srgbClr val="0070C0"/>
                </a:solidFill>
              </a:rPr>
              <a:t>subcompartments</a:t>
            </a:r>
            <a:endParaRPr lang="en-US" sz="4000" dirty="0" smtClean="0">
              <a:solidFill>
                <a:srgbClr val="0070C0"/>
              </a:solidFill>
            </a:endParaRP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000" dirty="0" smtClean="0">
                <a:solidFill>
                  <a:srgbClr val="0070C0"/>
                </a:solidFill>
              </a:rPr>
              <a:t>Nucleolus</a:t>
            </a:r>
            <a:r>
              <a:rPr lang="en-US" sz="3000" dirty="0" smtClean="0"/>
              <a:t> forms at site of hundreds of ribosomal genes of acrocentric chromosomes for preassembly of ribosomal subunits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000" dirty="0" smtClean="0">
                <a:solidFill>
                  <a:srgbClr val="0070C0"/>
                </a:solidFill>
              </a:rPr>
              <a:t>Splicing speckles </a:t>
            </a:r>
            <a:r>
              <a:rPr lang="en-US" sz="3000" dirty="0" smtClean="0"/>
              <a:t>are nuclear domains enriched for splicing machinery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000" dirty="0" err="1" smtClean="0">
                <a:solidFill>
                  <a:srgbClr val="0070C0"/>
                </a:solidFill>
              </a:rPr>
              <a:t>Promyelocytic</a:t>
            </a:r>
            <a:r>
              <a:rPr lang="en-US" sz="3000" dirty="0" smtClean="0">
                <a:solidFill>
                  <a:srgbClr val="0070C0"/>
                </a:solidFill>
              </a:rPr>
              <a:t> leukemia (PML) bodies </a:t>
            </a:r>
            <a:r>
              <a:rPr lang="en-US" sz="3000" dirty="0" smtClean="0"/>
              <a:t>are involved in cell cycle processes and DNA repair</a:t>
            </a:r>
          </a:p>
        </p:txBody>
      </p:sp>
    </p:spTree>
    <p:extLst>
      <p:ext uri="{BB962C8B-B14F-4D97-AF65-F5344CB8AC3E}">
        <p14:creationId xmlns:p14="http://schemas.microsoft.com/office/powerpoint/2010/main" val="125429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500" t="12500" r="18750" b="6250"/>
          <a:stretch/>
        </p:blipFill>
        <p:spPr>
          <a:xfrm>
            <a:off x="762000" y="38123"/>
            <a:ext cx="7732776" cy="68153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5C0C-3836-4DE7-A71E-883130303087}" type="datetime12">
              <a:rPr lang="en-US" smtClean="0"/>
              <a:t>5:13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4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3FF4-0535-4F7C-B8A9-D5E78F9EB1C4}" type="datetime12">
              <a:rPr lang="en-US" smtClean="0"/>
              <a:t>9:00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" y="1676400"/>
            <a:ext cx="8760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Genomic compartments are subdivided into clusters of genomic interactions, termed </a:t>
            </a:r>
            <a:r>
              <a:rPr lang="en-US" sz="3000" dirty="0" smtClean="0">
                <a:solidFill>
                  <a:srgbClr val="0070C0"/>
                </a:solidFill>
              </a:rPr>
              <a:t>topologically associating domains</a:t>
            </a:r>
            <a:endParaRPr lang="en-US" sz="3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125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3FF4-0535-4F7C-B8A9-D5E78F9EB1C4}" type="datetime12">
              <a:rPr lang="en-US" smtClean="0"/>
              <a:t>8:53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4" y="1600200"/>
            <a:ext cx="8866442" cy="3282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908" y="151066"/>
            <a:ext cx="8760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Reorganization of TAD architecture by chromosomal rearrangements can alter gene expression and may cause clinically apparent disease phenotypes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908" y="5090259"/>
            <a:ext cx="87140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Genomic </a:t>
            </a:r>
            <a:r>
              <a:rPr lang="en-US" sz="2000" dirty="0" smtClean="0">
                <a:solidFill>
                  <a:srgbClr val="0070C0"/>
                </a:solidFill>
              </a:rPr>
              <a:t>deletions</a:t>
            </a:r>
            <a:r>
              <a:rPr lang="en-US" sz="2000" dirty="0" smtClean="0"/>
              <a:t> can lead to TADs fusing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70C0"/>
                </a:solidFill>
              </a:rPr>
              <a:t>Duplications</a:t>
            </a:r>
            <a:r>
              <a:rPr lang="en-US" sz="2000" dirty="0" smtClean="0"/>
              <a:t> may form neo-TADs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70C0"/>
                </a:solidFill>
              </a:rPr>
              <a:t>Inversions</a:t>
            </a:r>
            <a:r>
              <a:rPr lang="en-US" sz="2000" dirty="0" smtClean="0"/>
              <a:t> reshuffle TADs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70C0"/>
                </a:solidFill>
              </a:rPr>
              <a:t>Translocations</a:t>
            </a:r>
            <a:r>
              <a:rPr lang="en-US" sz="2000" dirty="0" smtClean="0"/>
              <a:t> could alter </a:t>
            </a:r>
            <a:r>
              <a:rPr lang="en-US" sz="2000" dirty="0" err="1" smtClean="0"/>
              <a:t>interchromosomal</a:t>
            </a:r>
            <a:r>
              <a:rPr lang="en-US" sz="2000" dirty="0" smtClean="0"/>
              <a:t> contacts between </a:t>
            </a:r>
            <a:r>
              <a:rPr lang="en-US" sz="2000" dirty="0" err="1" smtClean="0"/>
              <a:t>nonhomologous</a:t>
            </a:r>
            <a:r>
              <a:rPr lang="en-US" sz="2000" dirty="0" smtClean="0"/>
              <a:t> chromosomes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7647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d1cag3og5zsskm.cloudfront.net/v/s2/50/58/c0/f54aaf4922bdab740194a98eab/45/x0y0.png?Policy=eyJTdGF0ZW1lbnQiOiBbeyJSZXNvdXJjZSI6ICJodHRwczovL2QxY2FnM29nNXpzc2ttLmNsb3VkZnJvbnQubmV0L3YvczIvNTAvNTgvYzAvZjU0YWFmNDkyMmJkYWI3NDAxOTRhOThlYWIvKiIsICJDb25kaXRpb24iOiB7IkRhdGVMZXNzVGhhbiI6IHsiQVdTOkVwb2NoVGltZSI6IDE1MDQ1MzUwNDN9fX1dfQ__&amp;Signature=J%7EBQD-c0RE15miItClTsPnsRWj-XxJvqrZUUn-Rl8ldlxxGquQGoJihacr8Y-Xe1jZnpf1Z%7ERYdEgDaAGf%7EkszWIs3yFsMQbWsJ943jN-pVaOMsKKWrH30-EZCTg3do4uaEALGh9vb2IGL-K%7EbQ70iC4PIqcz8KrVhN5WzBaIu5x1I7HK5ZgJcpgDQKgUrTJNbClVP1jpJy8F%7E0leSyZGpryLUBFG3ut8qq94XnhKNQ9rh7SMFz6pADKUjD-uuI2oxzXCYOdO3lj5ZTXOYsfRxUr4XDRyEb-X6HnC-KOnagEGrXO68ZuAY%7Eqm4m%7EBGDhyaaR6lzYtOGEUd81F5XN5w__&amp;Key-Pair-Id=APKAJY4Y3HIBJJ7SJ7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d1cag3og5zsskm.cloudfront.net/v/s2/50/58/c0/f54aaf4922bdab740194a98eab/45/x0y1.png?Policy=eyJTdGF0ZW1lbnQiOiBbeyJSZXNvdXJjZSI6ICJodHRwczovL2QxY2FnM29nNXpzc2ttLmNsb3VkZnJvbnQubmV0L3YvczIvNTAvNTgvYzAvZjU0YWFmNDkyMmJkYWI3NDAxOTRhOThlYWIvKiIsICJDb25kaXRpb24iOiB7IkRhdGVMZXNzVGhhbiI6IHsiQVdTOkVwb2NoVGltZSI6IDE1MDQ1MzUwNDN9fX1dfQ__&amp;Signature=J%7EBQD-c0RE15miItClTsPnsRWj-XxJvqrZUUn-Rl8ldlxxGquQGoJihacr8Y-Xe1jZnpf1Z%7ERYdEgDaAGf%7EkszWIs3yFsMQbWsJ943jN-pVaOMsKKWrH30-EZCTg3do4uaEALGh9vb2IGL-K%7EbQ70iC4PIqcz8KrVhN5WzBaIu5x1I7HK5ZgJcpgDQKgUrTJNbClVP1jpJy8F%7E0leSyZGpryLUBFG3ut8qq94XnhKNQ9rh7SMFz6pADKUjD-uuI2oxzXCYOdO3lj5ZTXOYsfRxUr4XDRyEb-X6HnC-KOnagEGrXO68ZuAY%7Eqm4m%7EBGDhyaaR6lzYtOGEUd81F5XN5w__&amp;Key-Pair-Id=APKAJY4Y3HIBJJ7SJ7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667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d1cag3og5zsskm.cloudfront.net/v/s2/50/58/c0/f54aaf4922bdab740194a98eab/45/x0y2.png?Policy=eyJTdGF0ZW1lbnQiOiBbeyJSZXNvdXJjZSI6ICJodHRwczovL2QxY2FnM29nNXpzc2ttLmNsb3VkZnJvbnQubmV0L3YvczIvNTAvNTgvYzAvZjU0YWFmNDkyMmJkYWI3NDAxOTRhOThlYWIvKiIsICJDb25kaXRpb24iOiB7IkRhdGVMZXNzVGhhbiI6IHsiQVdTOkVwb2NoVGltZSI6IDE1MDQ1MzUwNDN9fX1dfQ__&amp;Signature=J%7EBQD-c0RE15miItClTsPnsRWj-XxJvqrZUUn-Rl8ldlxxGquQGoJihacr8Y-Xe1jZnpf1Z%7ERYdEgDaAGf%7EkszWIs3yFsMQbWsJ943jN-pVaOMsKKWrH30-EZCTg3do4uaEALGh9vb2IGL-K%7EbQ70iC4PIqcz8KrVhN5WzBaIu5x1I7HK5ZgJcpgDQKgUrTJNbClVP1jpJy8F%7E0leSyZGpryLUBFG3ut8qq94XnhKNQ9rh7SMFz6pADKUjD-uuI2oxzXCYOdO3lj5ZTXOYsfRxUr4XDRyEb-X6HnC-KOnagEGrXO68ZuAY%7Eqm4m%7EBGDhyaaR6lzYtOGEUd81F5XN5w__&amp;Key-Pair-Id=APKAJY4Y3HIBJJ7SJ76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05400"/>
            <a:ext cx="2438400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d1cag3og5zsskm.cloudfront.net/v/s2/50/58/c0/f54aaf4922bdab740194a98eab/45/x1y0.png?Policy=eyJTdGF0ZW1lbnQiOiBbeyJSZXNvdXJjZSI6ICJodHRwczovL2QxY2FnM29nNXpzc2ttLmNsb3VkZnJvbnQubmV0L3YvczIvNTAvNTgvYzAvZjU0YWFmNDkyMmJkYWI3NDAxOTRhOThlYWIvKiIsICJDb25kaXRpb24iOiB7IkRhdGVMZXNzVGhhbiI6IHsiQVdTOkVwb2NoVGltZSI6IDE1MDQ1MzUwNDN9fX1dfQ__&amp;Signature=J%7EBQD-c0RE15miItClTsPnsRWj-XxJvqrZUUn-Rl8ldlxxGquQGoJihacr8Y-Xe1jZnpf1Z%7ERYdEgDaAGf%7EkszWIs3yFsMQbWsJ943jN-pVaOMsKKWrH30-EZCTg3do4uaEALGh9vb2IGL-K%7EbQ70iC4PIqcz8KrVhN5WzBaIu5x1I7HK5ZgJcpgDQKgUrTJNbClVP1jpJy8F%7E0leSyZGpryLUBFG3ut8qq94XnhKNQ9rh7SMFz6pADKUjD-uuI2oxzXCYOdO3lj5ZTXOYsfRxUr4XDRyEb-X6HnC-KOnagEGrXO68ZuAY%7Eqm4m%7EBGDhyaaR6lzYtOGEUd81F5XN5w__&amp;Key-Pair-Id=APKAJY4Y3HIBJJ7SJ76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8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d1cag3og5zsskm.cloudfront.net/v/s2/50/58/c0/f54aaf4922bdab740194a98eab/45/x1y1.png?Policy=eyJTdGF0ZW1lbnQiOiBbeyJSZXNvdXJjZSI6ICJodHRwczovL2QxY2FnM29nNXpzc2ttLmNsb3VkZnJvbnQubmV0L3YvczIvNTAvNTgvYzAvZjU0YWFmNDkyMmJkYWI3NDAxOTRhOThlYWIvKiIsICJDb25kaXRpb24iOiB7IkRhdGVMZXNzVGhhbiI6IHsiQVdTOkVwb2NoVGltZSI6IDE1MDQ1MzUwNDN9fX1dfQ__&amp;Signature=J%7EBQD-c0RE15miItClTsPnsRWj-XxJvqrZUUn-Rl8ldlxxGquQGoJihacr8Y-Xe1jZnpf1Z%7ERYdEgDaAGf%7EkszWIs3yFsMQbWsJ943jN-pVaOMsKKWrH30-EZCTg3do4uaEALGh9vb2IGL-K%7EbQ70iC4PIqcz8KrVhN5WzBaIu5x1I7HK5ZgJcpgDQKgUrTJNbClVP1jpJy8F%7E0leSyZGpryLUBFG3ut8qq94XnhKNQ9rh7SMFz6pADKUjD-uuI2oxzXCYOdO3lj5ZTXOYsfRxUr4XDRyEb-X6HnC-KOnagEGrXO68ZuAY%7Eqm4m%7EBGDhyaaR6lzYtOGEUd81F5XN5w__&amp;Key-Pair-Id=APKAJY4Y3HIBJJ7SJ76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667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d1cag3og5zsskm.cloudfront.net/v/s2/50/58/c0/f54aaf4922bdab740194a98eab/45/x2y1.png?Policy=eyJTdGF0ZW1lbnQiOiBbeyJSZXNvdXJjZSI6ICJodHRwczovL2QxY2FnM29nNXpzc2ttLmNsb3VkZnJvbnQubmV0L3YvczIvNTAvNTgvYzAvZjU0YWFmNDkyMmJkYWI3NDAxOTRhOThlYWIvKiIsICJDb25kaXRpb24iOiB7IkRhdGVMZXNzVGhhbiI6IHsiQVdTOkVwb2NoVGltZSI6IDE1MDQ1MzUwNDN9fX1dfQ__&amp;Signature=J%7EBQD-c0RE15miItClTsPnsRWj-XxJvqrZUUn-Rl8ldlxxGquQGoJihacr8Y-Xe1jZnpf1Z%7ERYdEgDaAGf%7EkszWIs3yFsMQbWsJ943jN-pVaOMsKKWrH30-EZCTg3do4uaEALGh9vb2IGL-K%7EbQ70iC4PIqcz8KrVhN5WzBaIu5x1I7HK5ZgJcpgDQKgUrTJNbClVP1jpJy8F%7E0leSyZGpryLUBFG3ut8qq94XnhKNQ9rh7SMFz6pADKUjD-uuI2oxzXCYOdO3lj5ZTXOYsfRxUr4XDRyEb-X6HnC-KOnagEGrXO68ZuAY%7Eqm4m%7EBGDhyaaR6lzYtOGEUd81F5XN5w__&amp;Key-Pair-Id=APKAJY4Y3HIBJJ7SJ76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67000"/>
            <a:ext cx="124777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d1cag3og5zsskm.cloudfront.net/v/s2/50/58/c0/f54aaf4922bdab740194a98eab/45/x2y0.png?Policy=eyJTdGF0ZW1lbnQiOiBbeyJSZXNvdXJjZSI6ICJodHRwczovL2QxY2FnM29nNXpzc2ttLmNsb3VkZnJvbnQubmV0L3YvczIvNTAvNTgvYzAvZjU0YWFmNDkyMmJkYWI3NDAxOTRhOThlYWIvKiIsICJDb25kaXRpb24iOiB7IkRhdGVMZXNzVGhhbiI6IHsiQVdTOkVwb2NoVGltZSI6IDE1MDQ1MzUwNDN9fX1dfQ__&amp;Signature=J%7EBQD-c0RE15miItClTsPnsRWj-XxJvqrZUUn-Rl8ldlxxGquQGoJihacr8Y-Xe1jZnpf1Z%7ERYdEgDaAGf%7EkszWIs3yFsMQbWsJ943jN-pVaOMsKKWrH30-EZCTg3do4uaEALGh9vb2IGL-K%7EbQ70iC4PIqcz8KrVhN5WzBaIu5x1I7HK5ZgJcpgDQKgUrTJNbClVP1jpJy8F%7E0leSyZGpryLUBFG3ut8qq94XnhKNQ9rh7SMFz6pADKUjD-uuI2oxzXCYOdO3lj5ZTXOYsfRxUr4XDRyEb-X6HnC-KOnagEGrXO68ZuAY%7Eqm4m%7EBGDhyaaR6lzYtOGEUd81F5XN5w__&amp;Key-Pair-Id=APKAJY4Y3HIBJJ7SJ76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8600"/>
            <a:ext cx="124777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d1cag3og5zsskm.cloudfront.net/v/s2/50/58/c0/f54aaf4922bdab740194a98eab/45/x2y2.png?Policy=eyJTdGF0ZW1lbnQiOiBbeyJSZXNvdXJjZSI6ICJodHRwczovL2QxY2FnM29nNXpzc2ttLmNsb3VkZnJvbnQubmV0L3YvczIvNTAvNTgvYzAvZjU0YWFmNDkyMmJkYWI3NDAxOTRhOThlYWIvKiIsICJDb25kaXRpb24iOiB7IkRhdGVMZXNzVGhhbiI6IHsiQVdTOkVwb2NoVGltZSI6IDE1MDQ1MzUwNDN9fX1dfQ__&amp;Signature=J%7EBQD-c0RE15miItClTsPnsRWj-XxJvqrZUUn-Rl8ldlxxGquQGoJihacr8Y-Xe1jZnpf1Z%7ERYdEgDaAGf%7EkszWIs3yFsMQbWsJ943jN-pVaOMsKKWrH30-EZCTg3do4uaEALGh9vb2IGL-K%7EbQ70iC4PIqcz8KrVhN5WzBaIu5x1I7HK5ZgJcpgDQKgUrTJNbClVP1jpJy8F%7E0leSyZGpryLUBFG3ut8qq94XnhKNQ9rh7SMFz6pADKUjD-uuI2oxzXCYOdO3lj5ZTXOYsfRxUr4XDRyEb-X6HnC-KOnagEGrXO68ZuAY%7Eqm4m%7EBGDhyaaR6lzYtOGEUd81F5XN5w__&amp;Key-Pair-Id=APKAJY4Y3HIBJJ7SJ76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5105400"/>
            <a:ext cx="1247775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s://d1cag3og5zsskm.cloudfront.net/v/s2/50/58/c0/f54aaf4922bdab740194a98eab/45/x1y2.png?Policy=eyJTdGF0ZW1lbnQiOiBbeyJSZXNvdXJjZSI6ICJodHRwczovL2QxY2FnM29nNXpzc2ttLmNsb3VkZnJvbnQubmV0L3YvczIvNTAvNTgvYzAvZjU0YWFmNDkyMmJkYWI3NDAxOTRhOThlYWIvKiIsICJDb25kaXRpb24iOiB7IkRhdGVMZXNzVGhhbiI6IHsiQVdTOkVwb2NoVGltZSI6IDE1MDQ1MzUwNDN9fX1dfQ__&amp;Signature=J%7EBQD-c0RE15miItClTsPnsRWj-XxJvqrZUUn-Rl8ldlxxGquQGoJihacr8Y-Xe1jZnpf1Z%7ERYdEgDaAGf%7EkszWIs3yFsMQbWsJ943jN-pVaOMsKKWrH30-EZCTg3do4uaEALGh9vb2IGL-K%7EbQ70iC4PIqcz8KrVhN5WzBaIu5x1I7HK5ZgJcpgDQKgUrTJNbClVP1jpJy8F%7E0leSyZGpryLUBFG3ut8qq94XnhKNQ9rh7SMFz6pADKUjD-uuI2oxzXCYOdO3lj5ZTXOYsfRxUr4XDRyEb-X6HnC-KOnagEGrXO68ZuAY%7Eqm4m%7EBGDhyaaR6lzYtOGEUd81F5XN5w__&amp;Key-Pair-Id=APKAJY4Y3HIBJJ7SJ76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105400"/>
            <a:ext cx="2438400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5715000"/>
            <a:ext cx="845820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dirty="0" smtClean="0"/>
              <a:t>Sequence of DNA of a group of individuals is similar but not identical to the reference</a:t>
            </a:r>
            <a:endParaRPr lang="ar-JO" sz="3000" dirty="0"/>
          </a:p>
        </p:txBody>
      </p:sp>
    </p:spTree>
    <p:extLst>
      <p:ext uri="{BB962C8B-B14F-4D97-AF65-F5344CB8AC3E}">
        <p14:creationId xmlns:p14="http://schemas.microsoft.com/office/powerpoint/2010/main" val="155515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875" t="23437" r="7500" b="11718"/>
          <a:stretch/>
        </p:blipFill>
        <p:spPr>
          <a:xfrm>
            <a:off x="24191" y="152400"/>
            <a:ext cx="9082278" cy="55025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3C81D-1B29-417D-982A-25C62833016C}" type="datetime12">
              <a:rPr lang="en-US" smtClean="0"/>
              <a:t>5:13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152400"/>
            <a:ext cx="6096000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dirty="0" smtClean="0"/>
              <a:t>Allelic imbalance in gene expression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1930" y="5831026"/>
            <a:ext cx="876967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/>
              <a:t>Most genes show equivalent levels of </a:t>
            </a:r>
            <a:r>
              <a:rPr lang="en-US" sz="2000" dirty="0" err="1" smtClean="0"/>
              <a:t>biallelic</a:t>
            </a:r>
            <a:r>
              <a:rPr lang="en-US" sz="2000" dirty="0" smtClean="0"/>
              <a:t> expression, however, 5-20% of autosomal genes show unequal allelic expression</a:t>
            </a:r>
            <a:endParaRPr lang="ar-JO" sz="2000" dirty="0"/>
          </a:p>
        </p:txBody>
      </p:sp>
    </p:spTree>
    <p:extLst>
      <p:ext uri="{BB962C8B-B14F-4D97-AF65-F5344CB8AC3E}">
        <p14:creationId xmlns:p14="http://schemas.microsoft.com/office/powerpoint/2010/main" val="35032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74" t="21095" r="5625" b="14062"/>
          <a:stretch/>
        </p:blipFill>
        <p:spPr>
          <a:xfrm>
            <a:off x="31926" y="457200"/>
            <a:ext cx="9107525" cy="524935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BC27-9EF5-4CCB-A1DA-BFDC451E2C69}" type="datetime12">
              <a:rPr lang="en-US" smtClean="0"/>
              <a:t>5:13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4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00" t="12500" r="16875" b="4688"/>
          <a:stretch/>
        </p:blipFill>
        <p:spPr>
          <a:xfrm>
            <a:off x="0" y="4"/>
            <a:ext cx="7319010" cy="6865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29000" y="914400"/>
            <a:ext cx="4572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4" name="Rectangle 3"/>
          <p:cNvSpPr/>
          <p:nvPr/>
        </p:nvSpPr>
        <p:spPr>
          <a:xfrm>
            <a:off x="3581400" y="1066800"/>
            <a:ext cx="4572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5" name="Rectangle 4"/>
          <p:cNvSpPr/>
          <p:nvPr/>
        </p:nvSpPr>
        <p:spPr>
          <a:xfrm>
            <a:off x="3810000" y="914400"/>
            <a:ext cx="533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7" name="Rectangle 6"/>
          <p:cNvSpPr/>
          <p:nvPr/>
        </p:nvSpPr>
        <p:spPr>
          <a:xfrm>
            <a:off x="3810000" y="838200"/>
            <a:ext cx="533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8" name="Rectangle 7"/>
          <p:cNvSpPr/>
          <p:nvPr/>
        </p:nvSpPr>
        <p:spPr>
          <a:xfrm>
            <a:off x="3962400" y="990600"/>
            <a:ext cx="533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9" name="Rectangle 8"/>
          <p:cNvSpPr/>
          <p:nvPr/>
        </p:nvSpPr>
        <p:spPr>
          <a:xfrm>
            <a:off x="4343400" y="4"/>
            <a:ext cx="609600" cy="1752596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JO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♀</a:t>
            </a:r>
            <a:endParaRPr lang="ar-JO" sz="60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08227" y="5334000"/>
            <a:ext cx="609600" cy="152400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JO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♂</a:t>
            </a:r>
            <a:endParaRPr lang="ar-JO" sz="60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95210" y="876302"/>
            <a:ext cx="174879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Genomic imprinting and conversion of maternal and paternal imprints during passage</a:t>
            </a:r>
          </a:p>
          <a:p>
            <a:r>
              <a:rPr lang="en-US" sz="2000" dirty="0"/>
              <a:t>through male or female gametogenesis</a:t>
            </a:r>
            <a:endParaRPr lang="ar-JO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662F1-1346-4952-A22B-9DE0AE8E1324}" type="datetime12">
              <a:rPr lang="en-US" smtClean="0"/>
              <a:t>5:13 PM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24" t="12501" r="5001" b="5737"/>
          <a:stretch/>
        </p:blipFill>
        <p:spPr>
          <a:xfrm>
            <a:off x="0" y="6826"/>
            <a:ext cx="9144000" cy="669877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02B27-0A07-4A1E-8F60-227F640476E8}" type="datetime12">
              <a:rPr lang="en-US" smtClean="0"/>
              <a:t>5:13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4191000"/>
            <a:ext cx="1219200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XIST: inactive X specific transcripts </a:t>
            </a:r>
            <a:r>
              <a:rPr lang="en-US" dirty="0">
                <a:solidFill>
                  <a:srgbClr val="FF0000"/>
                </a:solidFill>
              </a:rPr>
              <a:t>[</a:t>
            </a:r>
            <a:r>
              <a:rPr lang="en-US" dirty="0" err="1">
                <a:solidFill>
                  <a:srgbClr val="FF0000"/>
                </a:solidFill>
              </a:rPr>
              <a:t>ncRNA</a:t>
            </a:r>
            <a:r>
              <a:rPr lang="en-US" dirty="0">
                <a:solidFill>
                  <a:srgbClr val="FF0000"/>
                </a:solidFill>
              </a:rPr>
              <a:t>] </a:t>
            </a:r>
            <a:endParaRPr lang="ar-J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7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d1cag3og5zsskm.cloudfront.net/v/s2/8b/c7/bd/52ead2420685620c4964207a96/46/x0y0.png?Policy=eyJTdGF0ZW1lbnQiOiBbeyJSZXNvdXJjZSI6ICJodHRwczovL2QxY2FnM29nNXpzc2ttLmNsb3VkZnJvbnQubmV0L3YvczIvOGIvYzcvYmQvNTJlYWQyNDIwNjg1NjIwYzQ5NjQyMDdhOTYvKiIsICJDb25kaXRpb24iOiB7IkRhdGVMZXNzVGhhbiI6IHsiQVdTOkVwb2NoVGltZSI6IDE1MDQ1MzUyNjV9fX1dfQ__&amp;Signature=SxBjDbbUT3O69G0cJoskBDRia-G%7EWOZwxErHL-0wOE9bAC1X7m8Y67BXUe-SfhXm1wJMMoy5Z5heRvyXi6%7EcP6qQCisqpSufkhw%7E4gdwtx-A%7Ev6CXSkmLIfszaz4xSfIxF--UiyYa2JT5UXNCZlTd6RAtFffVCzQ570W8r3w3NyTCXjjTPD34mv8d8rcYItQhhvvKzLm0LIJQeortQw-AP6jZZ1wbvIjv5UbPlo1CcPnG6rrEiv1cBEejIAM0m%7E4eeCH-3SthEEEk%7E6dplRVMWoS%7EjFtRo8Eh3kBU5YyAJt0Plz8Mvl%7ErQAhSuUV7f4S2tRmkTeYU5XJvJt85npCkw__&amp;Key-Pair-Id=APKAJY4Y3HIBJJ7SJ7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58" y="16885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d1cag3og5zsskm.cloudfront.net/v/s2/8b/c7/bd/52ead2420685620c4964207a96/46/x0y1.png?Policy=eyJTdGF0ZW1lbnQiOiBbeyJSZXNvdXJjZSI6ICJodHRwczovL2QxY2FnM29nNXpzc2ttLmNsb3VkZnJvbnQubmV0L3YvczIvOGIvYzcvYmQvNTJlYWQyNDIwNjg1NjIwYzQ5NjQyMDdhOTYvKiIsICJDb25kaXRpb24iOiB7IkRhdGVMZXNzVGhhbiI6IHsiQVdTOkVwb2NoVGltZSI6IDE1MDQ1MzUyNjV9fX1dfQ__&amp;Signature=SxBjDbbUT3O69G0cJoskBDRia-G%7EWOZwxErHL-0wOE9bAC1X7m8Y67BXUe-SfhXm1wJMMoy5Z5heRvyXi6%7EcP6qQCisqpSufkhw%7E4gdwtx-A%7Ev6CXSkmLIfszaz4xSfIxF--UiyYa2JT5UXNCZlTd6RAtFffVCzQ570W8r3w3NyTCXjjTPD34mv8d8rcYItQhhvvKzLm0LIJQeortQw-AP6jZZ1wbvIjv5UbPlo1CcPnG6rrEiv1cBEejIAM0m%7E4eeCH-3SthEEEk%7E6dplRVMWoS%7EjFtRo8Eh3kBU5YyAJt0Plz8Mvl%7ErQAhSuUV7f4S2tRmkTeYU5XJvJt85npCkw__&amp;Key-Pair-Id=APKAJY4Y3HIBJJ7SJ7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1" y="2607254"/>
            <a:ext cx="24384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82" y="168853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779" y="2607254"/>
            <a:ext cx="24384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 descr="https://d1cag3og5zsskm.cloudfront.net/v/s2/8b/c7/bd/52ead2420685620c4964207a96/46/x2y0.png?Policy=eyJTdGF0ZW1lbnQiOiBbeyJSZXNvdXJjZSI6ICJodHRwczovL2QxY2FnM29nNXpzc2ttLmNsb3VkZnJvbnQubmV0L3YvczIvOGIvYzcvYmQvNTJlYWQyNDIwNjg1NjIwYzQ5NjQyMDdhOTYvKiIsICJDb25kaXRpb24iOiB7IkRhdGVMZXNzVGhhbiI6IHsiQVdTOkVwb2NoVGltZSI6IDE1MDQ1MzUyNjV9fX1dfQ__&amp;Signature=SxBjDbbUT3O69G0cJoskBDRia-G%7EWOZwxErHL-0wOE9bAC1X7m8Y67BXUe-SfhXm1wJMMoy5Z5heRvyXi6%7EcP6qQCisqpSufkhw%7E4gdwtx-A%7Ev6CXSkmLIfszaz4xSfIxF--UiyYa2JT5UXNCZlTd6RAtFffVCzQ570W8r3w3NyTCXjjTPD34mv8d8rcYItQhhvvKzLm0LIJQeortQw-AP6jZZ1wbvIjv5UbPlo1CcPnG6rrEiv1cBEejIAM0m%7E4eeCH-3SthEEEk%7E6dplRVMWoS%7EjFtRo8Eh3kBU5YyAJt0Plz8Mvl%7ErQAhSuUV7f4S2tRmkTeYU5XJvJt85npCkw__&amp;Key-Pair-Id=APKAJY4Y3HIBJJ7SJ76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17" y="168853"/>
            <a:ext cx="13525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d1cag3og5zsskm.cloudfront.net/v/s2/8b/c7/bd/52ead2420685620c4964207a96/46/x2y1.png?Policy=eyJTdGF0ZW1lbnQiOiBbeyJSZXNvdXJjZSI6ICJodHRwczovL2QxY2FnM29nNXpzc2ttLmNsb3VkZnJvbnQubmV0L3YvczIvOGIvYzcvYmQvNTJlYWQyNDIwNjg1NjIwYzQ5NjQyMDdhOTYvKiIsICJDb25kaXRpb24iOiB7IkRhdGVMZXNzVGhhbiI6IHsiQVdTOkVwb2NoVGltZSI6IDE1MDQ1MzUyNjV9fX1dfQ__&amp;Signature=SxBjDbbUT3O69G0cJoskBDRia-G%7EWOZwxErHL-0wOE9bAC1X7m8Y67BXUe-SfhXm1wJMMoy5Z5heRvyXi6%7EcP6qQCisqpSufkhw%7E4gdwtx-A%7Ev6CXSkmLIfszaz4xSfIxF--UiyYa2JT5UXNCZlTd6RAtFffVCzQ570W8r3w3NyTCXjjTPD34mv8d8rcYItQhhvvKzLm0LIJQeortQw-AP6jZZ1wbvIjv5UbPlo1CcPnG6rrEiv1cBEejIAM0m%7E4eeCH-3SthEEEk%7E6dplRVMWoS%7EjFtRo8Eh3kBU5YyAJt0Plz8Mvl%7ErQAhSuUV7f4S2tRmkTeYU5XJvJt85npCkw__&amp;Key-Pair-Id=APKAJY4Y3HIBJJ7SJ76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14" y="2607253"/>
            <a:ext cx="13525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5257796"/>
            <a:ext cx="8915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6A6"/>
                </a:solidFill>
                <a:latin typeface="Univers-CondensedBold"/>
              </a:rPr>
              <a:t>Figure 2-7 </a:t>
            </a:r>
            <a:r>
              <a:rPr lang="en-US" b="1" dirty="0">
                <a:solidFill>
                  <a:srgbClr val="000000"/>
                </a:solidFill>
                <a:latin typeface="Sabon-Bold"/>
              </a:rPr>
              <a:t>Size and gene content of the 24 human chromosomes. </a:t>
            </a:r>
            <a:r>
              <a:rPr lang="en-US" i="1" dirty="0">
                <a:solidFill>
                  <a:srgbClr val="000000"/>
                </a:solidFill>
                <a:latin typeface="Sabon-Italic"/>
              </a:rPr>
              <a:t>Dotted diagonal line </a:t>
            </a:r>
            <a:r>
              <a:rPr lang="en-US" dirty="0" smtClean="0">
                <a:solidFill>
                  <a:srgbClr val="000000"/>
                </a:solidFill>
                <a:latin typeface="Sabon-Roman"/>
              </a:rPr>
              <a:t>corresponds to </a:t>
            </a:r>
            <a:r>
              <a:rPr lang="en-US" dirty="0">
                <a:solidFill>
                  <a:srgbClr val="000000"/>
                </a:solidFill>
                <a:latin typeface="Sabon-Roman"/>
              </a:rPr>
              <a:t>the average density of genes in the genome, approximately 6.7 protein-coding genes </a:t>
            </a:r>
            <a:r>
              <a:rPr lang="en-US" dirty="0" smtClean="0">
                <a:solidFill>
                  <a:srgbClr val="000000"/>
                </a:solidFill>
                <a:latin typeface="Sabon-Roman"/>
              </a:rPr>
              <a:t>per </a:t>
            </a:r>
            <a:r>
              <a:rPr lang="en-US" dirty="0" err="1" smtClean="0">
                <a:solidFill>
                  <a:srgbClr val="000000"/>
                </a:solidFill>
                <a:latin typeface="Sabon-Roman"/>
              </a:rPr>
              <a:t>megabase</a:t>
            </a:r>
            <a:r>
              <a:rPr lang="en-US" dirty="0" smtClean="0">
                <a:solidFill>
                  <a:srgbClr val="000000"/>
                </a:solidFill>
                <a:latin typeface="Sabon-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Sabon-Roman"/>
              </a:rPr>
              <a:t>(Mb). Chromosomes that are relatively gene rich are above the diagonal and trend </a:t>
            </a:r>
            <a:r>
              <a:rPr lang="en-US" dirty="0" smtClean="0">
                <a:solidFill>
                  <a:srgbClr val="000000"/>
                </a:solidFill>
                <a:latin typeface="Sabon-Roman"/>
              </a:rPr>
              <a:t>to the </a:t>
            </a:r>
            <a:r>
              <a:rPr lang="en-US" dirty="0">
                <a:solidFill>
                  <a:srgbClr val="000000"/>
                </a:solidFill>
                <a:latin typeface="Sabon-Roman"/>
              </a:rPr>
              <a:t>upper left. Chromosomes that are relatively gene poor are below the diagonal and trend to </a:t>
            </a:r>
            <a:r>
              <a:rPr lang="en-US" dirty="0" smtClean="0">
                <a:solidFill>
                  <a:srgbClr val="000000"/>
                </a:solidFill>
                <a:latin typeface="Sabon-Roman"/>
              </a:rPr>
              <a:t>the lower </a:t>
            </a:r>
            <a:r>
              <a:rPr lang="en-US" dirty="0">
                <a:solidFill>
                  <a:srgbClr val="000000"/>
                </a:solidFill>
                <a:latin typeface="Sabon-Roman"/>
              </a:rPr>
              <a:t>right.</a:t>
            </a:r>
            <a:endParaRPr lang="ar-JO" dirty="0"/>
          </a:p>
        </p:txBody>
      </p:sp>
      <p:sp>
        <p:nvSpPr>
          <p:cNvPr id="3" name="Rectangle 2"/>
          <p:cNvSpPr/>
          <p:nvPr/>
        </p:nvSpPr>
        <p:spPr>
          <a:xfrm>
            <a:off x="5638800" y="1691849"/>
            <a:ext cx="3429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abon-Roman"/>
              </a:rPr>
              <a:t>Some chromosome regions, or even </a:t>
            </a:r>
            <a:r>
              <a:rPr lang="en-US" dirty="0" smtClean="0">
                <a:latin typeface="Sabon-Roman"/>
              </a:rPr>
              <a:t>whole chromosomes</a:t>
            </a:r>
            <a:r>
              <a:rPr lang="en-US" dirty="0">
                <a:latin typeface="Sabon-Roman"/>
              </a:rPr>
              <a:t>, are high in gene content (“gene rich</a:t>
            </a:r>
            <a:r>
              <a:rPr lang="en-US" dirty="0" smtClean="0">
                <a:latin typeface="Sabon-Roman"/>
              </a:rPr>
              <a:t>”), whereas </a:t>
            </a:r>
            <a:r>
              <a:rPr lang="en-US" dirty="0">
                <a:latin typeface="Sabon-Roman"/>
              </a:rPr>
              <a:t>others are low (“gene poor</a:t>
            </a:r>
            <a:r>
              <a:rPr lang="en-US" dirty="0" smtClean="0">
                <a:latin typeface="Sabon-Roman"/>
              </a:rPr>
              <a:t>”).</a:t>
            </a:r>
          </a:p>
          <a:p>
            <a:endParaRPr lang="en-US" dirty="0">
              <a:latin typeface="Sabon-Roman"/>
            </a:endParaRPr>
          </a:p>
          <a:p>
            <a:r>
              <a:rPr lang="en-US" dirty="0" smtClean="0">
                <a:latin typeface="Sabon-Roman"/>
              </a:rPr>
              <a:t>Abnormalities </a:t>
            </a:r>
            <a:r>
              <a:rPr lang="en-US" dirty="0">
                <a:latin typeface="Sabon-Roman"/>
              </a:rPr>
              <a:t>of gene-rich </a:t>
            </a:r>
            <a:r>
              <a:rPr lang="en-US" dirty="0" smtClean="0">
                <a:latin typeface="Sabon-Roman"/>
              </a:rPr>
              <a:t>chromosomes or </a:t>
            </a:r>
            <a:r>
              <a:rPr lang="en-US" dirty="0">
                <a:latin typeface="Sabon-Roman"/>
              </a:rPr>
              <a:t>chromosomal regions tend to be much more </a:t>
            </a:r>
            <a:r>
              <a:rPr lang="en-US" dirty="0" smtClean="0">
                <a:latin typeface="Sabon-Roman"/>
              </a:rPr>
              <a:t>severe clinically </a:t>
            </a:r>
            <a:r>
              <a:rPr lang="en-US" dirty="0">
                <a:latin typeface="Sabon-Roman"/>
              </a:rPr>
              <a:t>than similar-sized defects involving </a:t>
            </a:r>
            <a:r>
              <a:rPr lang="en-US" dirty="0" smtClean="0">
                <a:latin typeface="Sabon-Roman"/>
              </a:rPr>
              <a:t>gene-poor parts </a:t>
            </a:r>
            <a:r>
              <a:rPr lang="en-US" dirty="0">
                <a:latin typeface="Sabon-Roman"/>
              </a:rPr>
              <a:t>of the genome.</a:t>
            </a:r>
            <a:endParaRPr lang="ar-J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A3E-FE85-4EE2-894B-1051C747E117}" type="datetime12">
              <a:rPr lang="en-US" smtClean="0"/>
              <a:t>5:13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4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00" t="21875" r="18125" b="10156"/>
          <a:stretch/>
        </p:blipFill>
        <p:spPr>
          <a:xfrm>
            <a:off x="152400" y="152400"/>
            <a:ext cx="8458200" cy="6629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69559-DAEE-42EB-81BF-31C0D1CA6578}" type="datetime12">
              <a:rPr lang="en-US" smtClean="0"/>
              <a:t>5:13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3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1cag3og5zsskm.cloudfront.net/v/s2/c9/01/09/dbcd93477094fbdbf85589412d/42/x0y0.png?Policy=eyJTdGF0ZW1lbnQiOiBbeyJSZXNvdXJjZSI6ICJodHRwczovL2QxY2FnM29nNXpzc2ttLmNsb3VkZnJvbnQubmV0L3YvczIvYzkvMDEvMDkvZGJjZDkzNDc3MDk0ZmJkYmY4NTU4OTQxMmQvKiIsICJDb25kaXRpb24iOiB7IkRhdGVMZXNzVGhhbiI6IHsiQVdTOkVwb2NoVGltZSI6IDE1MDQ1MzQyMzl9fX1dfQ__&amp;Signature=KfLjcVx8FvN2P0gyZ-weQiClkYFLz7p3kAmZlYwRzEj-AbTKT4QSleWK%7EnB427RFAMVqpS6VLy8pqTWeOYf5yWnCMNufbF6Fb75zcpSef714KaYUY98vP1KBxSQIDIItdOL-dVAny7RxGtewclfGoYtq25WNp4qJRHiDta-tN-pD4UfW%7EMmdRZFr6k77a0uSVTBF0T7mYW8n1RgUa4FbL%7EzfbhH1QqOGKOG1MW4vHM6j0H7K3RxOPhuDbXz7QcwRBB0F1-y3Yy3RtMY4oyTgBoe%7EoyeL3mJv9Vnlzt4rqt%7EWNH43cHlDu69n2i%7ElpHomlzneVQ6AWCcvmyJatRLcbg__&amp;Key-Pair-Id=APKAJY4Y3HIBJJ7SJ7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d1cag3og5zsskm.cloudfront.net/v/s2/c9/01/09/dbcd93477094fbdbf85589412d/42/x1y0.png?Policy=eyJTdGF0ZW1lbnQiOiBbeyJSZXNvdXJjZSI6ICJodHRwczovL2QxY2FnM29nNXpzc2ttLmNsb3VkZnJvbnQubmV0L3YvczIvYzkvMDEvMDkvZGJjZDkzNDc3MDk0ZmJkYmY4NTU4OTQxMmQvKiIsICJDb25kaXRpb24iOiB7IkRhdGVMZXNzVGhhbiI6IHsiQVdTOkVwb2NoVGltZSI6IDE1MDQ1MzQyMzl9fX1dfQ__&amp;Signature=KfLjcVx8FvN2P0gyZ-weQiClkYFLz7p3kAmZlYwRzEj-AbTKT4QSleWK%7EnB427RFAMVqpS6VLy8pqTWeOYf5yWnCMNufbF6Fb75zcpSef714KaYUY98vP1KBxSQIDIItdOL-dVAny7RxGtewclfGoYtq25WNp4qJRHiDta-tN-pD4UfW%7EMmdRZFr6k77a0uSVTBF0T7mYW8n1RgUa4FbL%7EzfbhH1QqOGKOG1MW4vHM6j0H7K3RxOPhuDbXz7QcwRBB0F1-y3Yy3RtMY4oyTgBoe%7EoyeL3mJv9Vnlzt4rqt%7EWNH43cHlDu69n2i%7ElpHomlzneVQ6AWCcvmyJatRLcbg__&amp;Key-Pair-Id=APKAJY4Y3HIBJJ7SJ7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849" y="381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d1cag3og5zsskm.cloudfront.net/v/s2/c9/01/09/dbcd93477094fbdbf85589412d/42/x0y1.png?Policy=eyJTdGF0ZW1lbnQiOiBbeyJSZXNvdXJjZSI6ICJodHRwczovL2QxY2FnM29nNXpzc2ttLmNsb3VkZnJvbnQubmV0L3YvczIvYzkvMDEvMDkvZGJjZDkzNDc3MDk0ZmJkYmY4NTU4OTQxMmQvKiIsICJDb25kaXRpb24iOiB7IkRhdGVMZXNzVGhhbiI6IHsiQVdTOkVwb2NoVGltZSI6IDE1MDQ1MzQyMzl9fX1dfQ__&amp;Signature=KfLjcVx8FvN2P0gyZ-weQiClkYFLz7p3kAmZlYwRzEj-AbTKT4QSleWK%7EnB427RFAMVqpS6VLy8pqTWeOYf5yWnCMNufbF6Fb75zcpSef714KaYUY98vP1KBxSQIDIItdOL-dVAny7RxGtewclfGoYtq25WNp4qJRHiDta-tN-pD4UfW%7EMmdRZFr6k77a0uSVTBF0T7mYW8n1RgUa4FbL%7EzfbhH1QqOGKOG1MW4vHM6j0H7K3RxOPhuDbXz7QcwRBB0F1-y3Yy3RtMY4oyTgBoe%7EoyeL3mJv9Vnlzt4rqt%7EWNH43cHlDu69n2i%7ElpHomlzneVQ6AWCcvmyJatRLcbg__&amp;Key-Pair-Id=APKAJY4Y3HIBJJ7SJ76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91460"/>
            <a:ext cx="24384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d1cag3og5zsskm.cloudfront.net/v/s2/c9/01/09/dbcd93477094fbdbf85589412d/42/x1y1.png?Policy=eyJTdGF0ZW1lbnQiOiBbeyJSZXNvdXJjZSI6ICJodHRwczovL2QxY2FnM29nNXpzc2ttLmNsb3VkZnJvbnQubmV0L3YvczIvYzkvMDEvMDkvZGJjZDkzNDc3MDk0ZmJkYmY4NTU4OTQxMmQvKiIsICJDb25kaXRpb24iOiB7IkRhdGVMZXNzVGhhbiI6IHsiQVdTOkVwb2NoVGltZSI6IDE1MDQ1MzQyMzl9fX1dfQ__&amp;Signature=KfLjcVx8FvN2P0gyZ-weQiClkYFLz7p3kAmZlYwRzEj-AbTKT4QSleWK%7EnB427RFAMVqpS6VLy8pqTWeOYf5yWnCMNufbF6Fb75zcpSef714KaYUY98vP1KBxSQIDIItdOL-dVAny7RxGtewclfGoYtq25WNp4qJRHiDta-tN-pD4UfW%7EMmdRZFr6k77a0uSVTBF0T7mYW8n1RgUa4FbL%7EzfbhH1QqOGKOG1MW4vHM6j0H7K3RxOPhuDbXz7QcwRBB0F1-y3Yy3RtMY4oyTgBoe%7EoyeL3mJv9Vnlzt4rqt%7EWNH43cHlDu69n2i%7ElpHomlzneVQ6AWCcvmyJatRLcbg__&amp;Key-Pair-Id=APKAJY4Y3HIBJJ7SJ76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880" y="2791460"/>
            <a:ext cx="24384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d1cag3og5zsskm.cloudfront.net/v/s2/c9/01/09/dbcd93477094fbdbf85589412d/42/x2y0.png?Policy=eyJTdGF0ZW1lbnQiOiBbeyJSZXNvdXJjZSI6ICJodHRwczovL2QxY2FnM29nNXpzc2ttLmNsb3VkZnJvbnQubmV0L3YvczIvYzkvMDEvMDkvZGJjZDkzNDc3MDk0ZmJkYmY4NTU4OTQxMmQvKiIsICJDb25kaXRpb24iOiB7IkRhdGVMZXNzVGhhbiI6IHsiQVdTOkVwb2NoVGltZSI6IDE1MDQ1MzQyMzl9fX1dfQ__&amp;Signature=KfLjcVx8FvN2P0gyZ-weQiClkYFLz7p3kAmZlYwRzEj-AbTKT4QSleWK%7EnB427RFAMVqpS6VLy8pqTWeOYf5yWnCMNufbF6Fb75zcpSef714KaYUY98vP1KBxSQIDIItdOL-dVAny7RxGtewclfGoYtq25WNp4qJRHiDta-tN-pD4UfW%7EMmdRZFr6k77a0uSVTBF0T7mYW8n1RgUa4FbL%7EzfbhH1QqOGKOG1MW4vHM6j0H7K3RxOPhuDbXz7QcwRBB0F1-y3Yy3RtMY4oyTgBoe%7EoyeL3mJv9Vnlzt4rqt%7EWNH43cHlDu69n2i%7ElpHomlzneVQ6AWCcvmyJatRLcbg__&amp;Key-Pair-Id=APKAJY4Y3HIBJJ7SJ76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279" y="381000"/>
            <a:ext cx="124777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d1cag3og5zsskm.cloudfront.net/v/s2/c9/01/09/dbcd93477094fbdbf85589412d/42/x2y1.png?Policy=eyJTdGF0ZW1lbnQiOiBbeyJSZXNvdXJjZSI6ICJodHRwczovL2QxY2FnM29nNXpzc2ttLmNsb3VkZnJvbnQubmV0L3YvczIvYzkvMDEvMDkvZGJjZDkzNDc3MDk0ZmJkYmY4NTU4OTQxMmQvKiIsICJDb25kaXRpb24iOiB7IkRhdGVMZXNzVGhhbiI6IHsiQVdTOkVwb2NoVGltZSI6IDE1MDQ1MzQyMzl9fX1dfQ__&amp;Signature=KfLjcVx8FvN2P0gyZ-weQiClkYFLz7p3kAmZlYwRzEj-AbTKT4QSleWK%7EnB427RFAMVqpS6VLy8pqTWeOYf5yWnCMNufbF6Fb75zcpSef714KaYUY98vP1KBxSQIDIItdOL-dVAny7RxGtewclfGoYtq25WNp4qJRHiDta-tN-pD4UfW%7EMmdRZFr6k77a0uSVTBF0T7mYW8n1RgUa4FbL%7EzfbhH1QqOGKOG1MW4vHM6j0H7K3RxOPhuDbXz7QcwRBB0F1-y3Yy3RtMY4oyTgBoe%7EoyeL3mJv9Vnlzt4rqt%7EWNH43cHlDu69n2i%7ElpHomlzneVQ6AWCcvmyJatRLcbg__&amp;Key-Pair-Id=APKAJY4Y3HIBJJ7SJ76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95" y="2822340"/>
            <a:ext cx="12477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95800" y="381000"/>
            <a:ext cx="44958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/>
              <a:t>The Central Dogma of Molecular Biology</a:t>
            </a:r>
          </a:p>
          <a:p>
            <a:pPr algn="ctr"/>
            <a:r>
              <a:rPr lang="en-US" sz="2000" b="1" dirty="0" smtClean="0"/>
              <a:t>DNA&gt;RNA&gt;Protein</a:t>
            </a:r>
            <a:endParaRPr lang="ar-JO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l="45625" t="28125" r="10000" b="38281"/>
          <a:stretch/>
        </p:blipFill>
        <p:spPr>
          <a:xfrm>
            <a:off x="4663440" y="4041922"/>
            <a:ext cx="4328160" cy="26212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BF64-CF09-4D3C-8210-4460A23185AD}" type="datetime12">
              <a:rPr lang="en-US" smtClean="0"/>
              <a:t>5:13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875" t="38280" r="14375" b="32608"/>
          <a:stretch/>
        </p:blipFill>
        <p:spPr>
          <a:xfrm>
            <a:off x="28074" y="762000"/>
            <a:ext cx="8991600" cy="28394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84150" y="4419600"/>
            <a:ext cx="68794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General structure of a typical human gene</a:t>
            </a:r>
            <a:endParaRPr lang="ar-JO" sz="3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C8D-367E-4E0C-8235-77455BC4F81F}" type="datetime12">
              <a:rPr lang="en-US" smtClean="0"/>
              <a:t>5:13 PM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625" t="21094" r="12500" b="18749"/>
          <a:stretch/>
        </p:blipFill>
        <p:spPr>
          <a:xfrm>
            <a:off x="52578" y="533400"/>
            <a:ext cx="9091422" cy="56914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0" y="228600"/>
            <a:ext cx="6400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/>
              <a:t>3 exons &gt; disorders of hemoglobin</a:t>
            </a:r>
            <a:endParaRPr lang="ar-JO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6000" y="2514600"/>
            <a:ext cx="6400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/>
              <a:t>24 exons </a:t>
            </a:r>
            <a:r>
              <a:rPr lang="en-US" sz="2000" b="1" dirty="0"/>
              <a:t>&gt; inherited breast or breast and ovarian cancer</a:t>
            </a:r>
            <a:endParaRPr lang="ar-JO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286000" y="4800600"/>
            <a:ext cx="64008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/>
              <a:t>40 exons </a:t>
            </a:r>
            <a:r>
              <a:rPr lang="en-US" sz="2000" b="1" dirty="0"/>
              <a:t>&gt; inherited hypertrophic cardiomyopathy</a:t>
            </a:r>
            <a:endParaRPr lang="ar-JO" sz="2000" b="1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0294-25D5-448D-963C-BE7BBA880CD7}" type="datetime12">
              <a:rPr lang="en-US" smtClean="0"/>
              <a:t>5:13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3FF4-0535-4F7C-B8A9-D5E78F9EB1C4}" type="datetime12">
              <a:rPr lang="en-US" smtClean="0"/>
              <a:t>5:13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457200"/>
            <a:ext cx="8534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Pseudogenes</a:t>
            </a:r>
          </a:p>
          <a:p>
            <a:endParaRPr lang="en-US" sz="2000" dirty="0"/>
          </a:p>
          <a:p>
            <a:r>
              <a:rPr lang="en-US" sz="2400" dirty="0"/>
              <a:t>DNA sequences that closely </a:t>
            </a:r>
            <a:r>
              <a:rPr lang="en-US" sz="2400" dirty="0" smtClean="0"/>
              <a:t>resemble known </a:t>
            </a:r>
            <a:r>
              <a:rPr lang="en-US" sz="2400" dirty="0"/>
              <a:t>genes but are </a:t>
            </a:r>
            <a:r>
              <a:rPr lang="en-US" sz="2400" dirty="0" smtClean="0"/>
              <a:t>nonfunctional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err="1"/>
              <a:t>Nonprocessed</a:t>
            </a:r>
            <a:r>
              <a:rPr lang="en-US" sz="2400" b="1" dirty="0"/>
              <a:t> </a:t>
            </a:r>
            <a:r>
              <a:rPr lang="en-US" sz="2400" b="1" dirty="0" smtClean="0"/>
              <a:t>pseudogenes: </a:t>
            </a:r>
            <a:r>
              <a:rPr lang="en-US" sz="2400" dirty="0" smtClean="0"/>
              <a:t>were </a:t>
            </a:r>
            <a:r>
              <a:rPr lang="en-US" sz="2400" dirty="0"/>
              <a:t>once functional </a:t>
            </a:r>
            <a:r>
              <a:rPr lang="en-US" sz="2400" dirty="0" smtClean="0"/>
              <a:t>but are </a:t>
            </a:r>
            <a:r>
              <a:rPr lang="en-US" sz="2400" dirty="0"/>
              <a:t>now vestigial, </a:t>
            </a:r>
            <a:r>
              <a:rPr lang="en-US" sz="2400" dirty="0" smtClean="0"/>
              <a:t>inactivated </a:t>
            </a:r>
            <a:r>
              <a:rPr lang="en-US" sz="2400" dirty="0"/>
              <a:t>by </a:t>
            </a:r>
            <a:r>
              <a:rPr lang="en-US" sz="2400" dirty="0" smtClean="0"/>
              <a:t>mutations in </a:t>
            </a:r>
            <a:r>
              <a:rPr lang="en-US" sz="2400" dirty="0"/>
              <a:t>critical coding or regulatory </a:t>
            </a:r>
            <a:r>
              <a:rPr lang="en-US" sz="2400" dirty="0" smtClean="0"/>
              <a:t>sequences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Processed pseudogenes: </a:t>
            </a:r>
            <a:r>
              <a:rPr lang="en-US" sz="2400" dirty="0" smtClean="0"/>
              <a:t>formed by </a:t>
            </a:r>
            <a:r>
              <a:rPr lang="en-US" sz="2400" b="1" dirty="0" err="1" smtClean="0"/>
              <a:t>retrotransposition</a:t>
            </a:r>
            <a:r>
              <a:rPr lang="en-US" sz="2400" dirty="0" smtClean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t</a:t>
            </a:r>
            <a:r>
              <a:rPr lang="en-US" sz="2400" dirty="0" smtClean="0"/>
              <a:t>ranscription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generation of </a:t>
            </a:r>
            <a:r>
              <a:rPr lang="en-US" sz="2400" dirty="0"/>
              <a:t>DNA copy of </a:t>
            </a:r>
            <a:r>
              <a:rPr lang="en-US" sz="2400" dirty="0" smtClean="0"/>
              <a:t>mRNA (</a:t>
            </a:r>
            <a:r>
              <a:rPr lang="en-US" sz="2400" b="1" dirty="0" smtClean="0"/>
              <a:t>cDNA</a:t>
            </a:r>
            <a:r>
              <a:rPr lang="en-US" sz="2400" dirty="0"/>
              <a:t>) by reverse </a:t>
            </a:r>
            <a:r>
              <a:rPr lang="en-US" sz="2400" dirty="0" smtClean="0"/>
              <a:t>transcription (</a:t>
            </a:r>
            <a:r>
              <a:rPr lang="en-US" sz="2400" b="1" dirty="0" smtClean="0"/>
              <a:t>reverse transcriptase enzyme</a:t>
            </a:r>
            <a:r>
              <a:rPr lang="en-US" sz="2400" dirty="0" smtClean="0"/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integration into the genome </a:t>
            </a:r>
            <a:r>
              <a:rPr lang="en-US" sz="2400" dirty="0"/>
              <a:t>at </a:t>
            </a:r>
            <a:r>
              <a:rPr lang="en-US" sz="2400" dirty="0" smtClean="0"/>
              <a:t>a different location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50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625" t="11718" r="13750" b="5469"/>
          <a:stretch/>
        </p:blipFill>
        <p:spPr>
          <a:xfrm>
            <a:off x="609600" y="0"/>
            <a:ext cx="7837170" cy="686566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6BE57-25E1-47A6-B12E-404E9E438F82}" type="datetime12">
              <a:rPr lang="en-US" smtClean="0"/>
              <a:t>5:13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8A51-2BA5-47A6-907B-68BE5F9A73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0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723</Words>
  <Application>Microsoft Office PowerPoint</Application>
  <PresentationFormat>On-screen Show (4:3)</PresentationFormat>
  <Paragraphs>113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Sabon-Bold</vt:lpstr>
      <vt:lpstr>Sabon-Italic</vt:lpstr>
      <vt:lpstr>Sabon-Roman</vt:lpstr>
      <vt:lpstr>Times New Roman</vt:lpstr>
      <vt:lpstr>Univers-CondensedBold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Asem</dc:creator>
  <cp:lastModifiedBy>JUST</cp:lastModifiedBy>
  <cp:revision>62</cp:revision>
  <dcterms:created xsi:type="dcterms:W3CDTF">2017-09-04T13:34:24Z</dcterms:created>
  <dcterms:modified xsi:type="dcterms:W3CDTF">2023-10-10T18:27:33Z</dcterms:modified>
</cp:coreProperties>
</file>